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092F-C128-4E23-8376-FC516661A8A2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ABD9A-3125-4B3F-9FD9-C1428EFB60F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2D7B-BC83-4604-B3F5-88E978873FC6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72184-2F09-4E6B-A4DF-622C31D9632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29D1-024D-4D23-ABFB-5EB7CB8B1A49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90065-C95A-4673-8BD3-159AC509990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118D5-BA4A-4735-A250-C8E07D3A95F7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751A7-432F-48B8-8BAF-3CD2D1B8620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26B1-756C-480C-B1FF-C3AE2BF7F676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AA6C8-B901-4A5B-AACE-3ED9F4501C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5B226-0DBE-4E3B-9FDE-E855C85852D3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B742-3F46-4E22-B643-869E39A7BC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9ACDD-9033-417C-9DDB-E11D28ED3E8D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0EF81-9074-45F8-8BDC-F246A411D7A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2C359-9EB6-4A74-9C35-F5E496E3FECC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0DBF4-9A14-44FF-B0AC-FAD230E5743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4B8E-9FD6-4361-BA16-78D94B32FFCF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1E5A0-AC88-4C3D-9D42-A1C38E29FA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CB8B-98A1-43F0-B838-912D230FBD91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8B883-C711-4C64-8322-15CEE0823B2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ADC7B-F845-4634-837D-A2C0827AF2CA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49995-9829-4CEF-8604-5E53CEDE5E5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1CFBE-767E-4BDB-8844-2A20FBDBAC74}" type="datetimeFigureOut">
              <a:rPr lang="pt-BR"/>
              <a:pPr>
                <a:defRPr/>
              </a:pPr>
              <a:t>23/4/2015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1E2CF0-7118-4D72-B8DD-17F62480047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50" y="476250"/>
            <a:ext cx="8208963" cy="283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Lembramos a todos os colegas pediatras, Neonatologistas, pneumo e cardiopediatras que já iniciamos o período da sazonalidade do Virus Sincicial Respiratório que, foi definida pelo Ministério da Saúde, na Bahia entre os meses de março a julho.</a:t>
            </a:r>
          </a:p>
          <a:p>
            <a:endParaRPr lang="pt-BR">
              <a:latin typeface="Calibri" pitchFamily="34" charset="0"/>
            </a:endParaRPr>
          </a:p>
          <a:p>
            <a:r>
              <a:rPr lang="pt-BR">
                <a:latin typeface="Calibri" pitchFamily="34" charset="0"/>
              </a:rPr>
              <a:t>O Palivizumabe, anticorpo monoclonal que previne contra a infecção por este virus já se encontra nos pólos de imunização que são distribuídos na capital de acordo com o local de nascimento da criança conforme tabela abaixo:</a:t>
            </a:r>
          </a:p>
          <a:p>
            <a:endParaRPr lang="pt-BR">
              <a:latin typeface="Calibri" pitchFamily="34" charset="0"/>
            </a:endParaRPr>
          </a:p>
          <a:p>
            <a:endParaRPr lang="pt-BR">
              <a:latin typeface="Calibri" pitchFamily="34" charset="0"/>
            </a:endParaRPr>
          </a:p>
          <a:p>
            <a:pPr>
              <a:buFontTx/>
              <a:buChar char="-"/>
            </a:pPr>
            <a:endParaRPr lang="pt-BR">
              <a:latin typeface="Calibri" pitchFamily="34" charset="0"/>
            </a:endParaRPr>
          </a:p>
        </p:txBody>
      </p:sp>
      <p:grpSp>
        <p:nvGrpSpPr>
          <p:cNvPr id="13318" name="Group 6"/>
          <p:cNvGrpSpPr>
            <a:grpSpLocks noChangeAspect="1"/>
          </p:cNvGrpSpPr>
          <p:nvPr/>
        </p:nvGrpSpPr>
        <p:grpSpPr bwMode="auto">
          <a:xfrm>
            <a:off x="2195513" y="2492375"/>
            <a:ext cx="4995862" cy="4132263"/>
            <a:chOff x="-3466" y="-1806"/>
            <a:chExt cx="12692" cy="7937"/>
          </a:xfrm>
        </p:grpSpPr>
        <p:sp>
          <p:nvSpPr>
            <p:cNvPr id="13317" name="AutoShape 5"/>
            <p:cNvSpPr>
              <a:spLocks noChangeAspect="1" noChangeArrowheads="1" noTextEdit="1"/>
            </p:cNvSpPr>
            <p:nvPr/>
          </p:nvSpPr>
          <p:spPr bwMode="auto">
            <a:xfrm>
              <a:off x="-3466" y="-1806"/>
              <a:ext cx="12692" cy="7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pic>
          <p:nvPicPr>
            <p:cNvPr id="13319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466" y="-1806"/>
              <a:ext cx="12699" cy="79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50" y="476250"/>
            <a:ext cx="8208963" cy="5584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Cada hospital fará seu fluxo interno para imunizar os pacientes internados. No caso de pacientes ambulatoriais, estes devem ser encaminhados a um desses pólos com os seguintes documentos: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prescrição médica em 2 vias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Formulário de solicitação do Palivizumabe preenchido pelo médico (anexo)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Certidão de nascimento e cartão do SUS da criança assim como  o comprovante de residência e RG do responsável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Lembramos que são elegíveis à imunização as crianças que preencherem os seguintes critérios:</a:t>
            </a:r>
          </a:p>
          <a:p>
            <a:pPr marL="285750" indent="-285750">
              <a:buFontTx/>
              <a:buChar char="-"/>
            </a:pPr>
            <a:endParaRPr lang="pt-BR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Prematuros abaixo de 29 semanas até 1 ano de idade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Crianças com cardiopatia congênita que necessite uso de medicação para compensar a insuficiência cardíaca ou a hipertensão pulmonar, até 2 anos de idade.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Crianças com broncodisplasia pulmonar até os 2 anos de idade ( no segundo ano só se ainda estiver em uso de medicação como oxigênio, diurético ou corticóide )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VAMOS IMUNIZAR  OS NOSSOS BEBÊS E DIMINUIR OS CASOS DEBRONQUIOLITE GRAVE EM NOSSOESTADO!</a:t>
            </a:r>
          </a:p>
          <a:p>
            <a:pPr marL="285750" indent="-285750">
              <a:buFontTx/>
              <a:buChar char="-"/>
            </a:pPr>
            <a:r>
              <a:rPr lang="pt-BR">
                <a:latin typeface="Calibri" pitchFamily="34" charset="0"/>
              </a:rPr>
              <a:t>CONTAMOS COM VOCÊS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222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Slide 1</vt:lpstr>
      <vt:lpstr>Slide 2</vt:lpstr>
    </vt:vector>
  </TitlesOfParts>
  <Company>Abbott Laboratories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Deiro, Ana P</dc:creator>
  <cp:lastModifiedBy>hans</cp:lastModifiedBy>
  <cp:revision>3</cp:revision>
  <dcterms:created xsi:type="dcterms:W3CDTF">2015-03-27T00:30:36Z</dcterms:created>
  <dcterms:modified xsi:type="dcterms:W3CDTF">2015-04-23T18:14:55Z</dcterms:modified>
</cp:coreProperties>
</file>