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2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81" r:id="rId7"/>
    <p:sldId id="266" r:id="rId8"/>
    <p:sldId id="277" r:id="rId9"/>
    <p:sldId id="274" r:id="rId10"/>
    <p:sldId id="262" r:id="rId11"/>
    <p:sldId id="272" r:id="rId12"/>
    <p:sldId id="279" r:id="rId13"/>
    <p:sldId id="276" r:id="rId14"/>
    <p:sldId id="273" r:id="rId15"/>
    <p:sldId id="271" r:id="rId16"/>
    <p:sldId id="280" r:id="rId17"/>
    <p:sldId id="263" r:id="rId18"/>
    <p:sldId id="278" r:id="rId19"/>
    <p:sldId id="283" r:id="rId20"/>
    <p:sldId id="26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41C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00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3933E-D787-4992-BC62-31A340E8C8D3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6DDD6-4191-4756-AD55-47B1C86BE91C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52700"/>
            <a:ext cx="8229600" cy="17526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6400800" cy="990600"/>
          </a:xfrm>
        </p:spPr>
        <p:txBody>
          <a:bodyPr anchor="ctr">
            <a:normAutofit/>
          </a:bodyPr>
          <a:lstStyle>
            <a:lvl1pPr algn="l">
              <a:defRPr sz="2800" b="1"/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81000"/>
            <a:ext cx="64008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600" y="2209800"/>
            <a:ext cx="1600200" cy="4114800"/>
          </a:xfrm>
        </p:spPr>
        <p:txBody>
          <a:bodyPr anchor="b">
            <a:normAutofit/>
          </a:bodyPr>
          <a:lstStyle>
            <a:lvl1pPr marL="0" indent="0" algn="l">
              <a:buNone/>
              <a:defRPr sz="1800" cap="none">
                <a:solidFill>
                  <a:srgbClr val="7F7F7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1219200" cy="6019800"/>
          </a:xfrm>
        </p:spPr>
        <p:txBody>
          <a:bodyPr vert="vert270" anchor="ctr"/>
          <a:lstStyle>
            <a:lvl1pPr algn="ctr"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304800"/>
            <a:ext cx="6781800" cy="6019800"/>
          </a:xfrm>
        </p:spPr>
        <p:txBody>
          <a:bodyPr vert="horz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7200" y="304800"/>
            <a:ext cx="1219200" cy="6019800"/>
          </a:xfrm>
        </p:spPr>
        <p:txBody>
          <a:bodyPr vert="vert270"/>
          <a:lstStyle>
            <a:lvl1pPr algn="ctr">
              <a:defRPr/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971800"/>
            <a:ext cx="6781800" cy="3352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362075"/>
          </a:xfrm>
        </p:spPr>
        <p:txBody>
          <a:bodyPr anchor="ctr">
            <a:normAutofit/>
          </a:bodyPr>
          <a:lstStyle>
            <a:lvl1pPr algn="ctr">
              <a:defRPr sz="2800" b="1" cap="all"/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8229600" cy="219710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7F7F7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anchor="ctr"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6172200"/>
            <a:ext cx="8458200" cy="533400"/>
          </a:xfrm>
        </p:spPr>
        <p:txBody>
          <a:bodyPr anchor="b">
            <a:normAutofit/>
          </a:bodyPr>
          <a:lstStyle>
            <a:lvl1pPr algn="ctr">
              <a:defRPr sz="1600" i="1" cap="none">
                <a:solidFill>
                  <a:srgbClr val="7F7F7F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 anchor="ctr">
            <a:normAutofit/>
          </a:bodyPr>
          <a:lstStyle>
            <a:lvl1pPr algn="l">
              <a:defRPr sz="2800" b="1" cap="all"/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057400"/>
            <a:ext cx="6324600" cy="4068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57400"/>
            <a:ext cx="1828800" cy="40687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obape_ppt_4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6553200" cy="1706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 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AFF6-368A-4A12-BA71-6C5FA1AA15AA}" type="datetimeFigureOut">
              <a:rPr lang="pt-BR" smtClean="0"/>
              <a:pPr/>
              <a:t>4/3/14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2AB7A-4F8D-47E3-843F-8C557504062F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24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obape_ppt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1"/>
            <a:ext cx="9144000" cy="68494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TRATAR RINITE PARA CONTROLAR A ASMA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Dra. Ila Sobral Muniz</a:t>
            </a:r>
          </a:p>
          <a:p>
            <a:r>
              <a:rPr lang="pt-BR" smtClean="0"/>
              <a:t>Especialista em Alergia e Imunologia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QUADRO CLÍNICO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628106" y="1981200"/>
            <a:ext cx="3887787" cy="453548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400" i="1" dirty="0" err="1" smtClean="0"/>
              <a:t>Rinorréia</a:t>
            </a:r>
            <a:r>
              <a:rPr lang="pt-BR" sz="2400" i="1" dirty="0" smtClean="0"/>
              <a:t> (coriza)</a:t>
            </a:r>
          </a:p>
          <a:p>
            <a:endParaRPr lang="pt-BR" sz="2400" i="1" dirty="0" smtClean="0"/>
          </a:p>
          <a:p>
            <a:pPr>
              <a:buNone/>
            </a:pPr>
            <a:r>
              <a:rPr lang="pt-BR" sz="2400" i="1" dirty="0" smtClean="0"/>
              <a:t>	Obstrução nasal</a:t>
            </a:r>
          </a:p>
          <a:p>
            <a:endParaRPr lang="pt-BR" sz="2400" i="1" dirty="0" smtClean="0"/>
          </a:p>
          <a:p>
            <a:pPr>
              <a:buNone/>
            </a:pPr>
            <a:r>
              <a:rPr lang="pt-BR" sz="2400" i="1" dirty="0" smtClean="0"/>
              <a:t>	Espirros</a:t>
            </a:r>
          </a:p>
          <a:p>
            <a:endParaRPr lang="pt-BR" sz="2400" i="1" dirty="0" smtClean="0"/>
          </a:p>
          <a:p>
            <a:pPr>
              <a:buNone/>
            </a:pPr>
            <a:r>
              <a:rPr lang="pt-BR" sz="2400" i="1" dirty="0" smtClean="0"/>
              <a:t>	Prurido nasal e ocular</a:t>
            </a:r>
            <a:endParaRPr lang="pt-BR" sz="2400" i="1" dirty="0"/>
          </a:p>
        </p:txBody>
      </p:sp>
      <p:pic>
        <p:nvPicPr>
          <p:cNvPr id="3074" name="Picture 2" descr="C:\Users\ILA\Desktop\ILA Back up\ALERGIA_IMUNOLOGIA\Alergia imagens\ga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068960"/>
            <a:ext cx="1584176" cy="1385945"/>
          </a:xfrm>
          <a:prstGeom prst="rect">
            <a:avLst/>
          </a:prstGeom>
          <a:noFill/>
        </p:spPr>
      </p:pic>
      <p:pic>
        <p:nvPicPr>
          <p:cNvPr id="3075" name="Picture 3" descr="C:\Users\ILA\Desktop\ILA Back up\ALERGIA_IMUNOLOGIA\Alergia imagens\gramínea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437112"/>
            <a:ext cx="1597902" cy="1440160"/>
          </a:xfrm>
          <a:prstGeom prst="rect">
            <a:avLst/>
          </a:prstGeom>
          <a:noFill/>
        </p:spPr>
      </p:pic>
      <p:pic>
        <p:nvPicPr>
          <p:cNvPr id="3076" name="Picture 4" descr="C:\Users\ILA\Desktop\ILA Back up\ALERGIA_IMUNOLOGIA\Alergia imagens\pól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717032"/>
            <a:ext cx="1728192" cy="1441764"/>
          </a:xfrm>
          <a:prstGeom prst="rect">
            <a:avLst/>
          </a:prstGeom>
          <a:noFill/>
        </p:spPr>
      </p:pic>
      <p:pic>
        <p:nvPicPr>
          <p:cNvPr id="3077" name="Picture 5" descr="C:\Users\ILA\Desktop\ILA Back up\ALERGIA_IMUNOLOGIA\Alergia imagens\aca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5" y="2348880"/>
            <a:ext cx="2042593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CLÍNICO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54062" y="2057400"/>
            <a:ext cx="7704138" cy="252095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</a:t>
            </a:r>
            <a:endParaRPr lang="pt-BR" sz="2800" i="1" dirty="0"/>
          </a:p>
        </p:txBody>
      </p:sp>
      <p:pic>
        <p:nvPicPr>
          <p:cNvPr id="3074" name="Picture 2" descr="C:\Users\ILA\Desktop\ILA Back up\ALERGIA_IMUNOLOGIA\Alergia imagens\ga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653136"/>
            <a:ext cx="1584176" cy="1385945"/>
          </a:xfrm>
          <a:prstGeom prst="rect">
            <a:avLst/>
          </a:prstGeom>
          <a:noFill/>
        </p:spPr>
      </p:pic>
      <p:pic>
        <p:nvPicPr>
          <p:cNvPr id="3075" name="Picture 3" descr="C:\Users\ILA\Desktop\ILA Back up\ALERGIA_IMUNOLOGIA\Alergia imagens\gramínea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653136"/>
            <a:ext cx="1597902" cy="1440160"/>
          </a:xfrm>
          <a:prstGeom prst="rect">
            <a:avLst/>
          </a:prstGeom>
          <a:noFill/>
        </p:spPr>
      </p:pic>
      <p:pic>
        <p:nvPicPr>
          <p:cNvPr id="3076" name="Picture 4" descr="C:\Users\ILA\Desktop\ILA Back up\ALERGIA_IMUNOLOGIA\Alergia imagens\pól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653136"/>
            <a:ext cx="1728192" cy="1441764"/>
          </a:xfrm>
          <a:prstGeom prst="rect">
            <a:avLst/>
          </a:prstGeom>
          <a:noFill/>
        </p:spPr>
      </p:pic>
      <p:pic>
        <p:nvPicPr>
          <p:cNvPr id="3077" name="Picture 5" descr="C:\Users\ILA\Desktop\ILA Back up\ALERGIA_IMUNOLOGIA\Alergia imagens\aca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4725144"/>
            <a:ext cx="2042593" cy="1368152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888976" y="213360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Os sintomas pioram a qualidade de vida e podem levar a:</a:t>
            </a:r>
          </a:p>
          <a:p>
            <a:endParaRPr lang="pt-BR" sz="2400" dirty="0" smtClean="0"/>
          </a:p>
          <a:p>
            <a:r>
              <a:rPr lang="pt-BR" sz="2400" b="1" dirty="0" smtClean="0">
                <a:solidFill>
                  <a:srgbClr val="C00000"/>
                </a:solidFill>
              </a:rPr>
              <a:t>Fadiga</a:t>
            </a:r>
          </a:p>
          <a:p>
            <a:r>
              <a:rPr lang="pt-BR" sz="2400" b="1" dirty="0" err="1" smtClean="0">
                <a:solidFill>
                  <a:srgbClr val="C00000"/>
                </a:solidFill>
              </a:rPr>
              <a:t>Cefaléia</a:t>
            </a:r>
            <a:endParaRPr lang="pt-BR" sz="2400" b="1" dirty="0" smtClean="0">
              <a:solidFill>
                <a:srgbClr val="C00000"/>
              </a:solidFill>
            </a:endParaRPr>
          </a:p>
          <a:p>
            <a:r>
              <a:rPr lang="pt-BR" sz="2400" b="1" dirty="0" smtClean="0">
                <a:solidFill>
                  <a:srgbClr val="C00000"/>
                </a:solidFill>
              </a:rPr>
              <a:t>Dificuldade de atenção e aprendizagem</a:t>
            </a:r>
          </a:p>
          <a:p>
            <a:r>
              <a:rPr lang="pt-BR" sz="2400" dirty="0" smtClean="0"/>
              <a:t>Outros distúrbios sistêmicos como </a:t>
            </a:r>
            <a:r>
              <a:rPr lang="pt-BR" sz="2400" b="1" dirty="0" err="1" smtClean="0">
                <a:solidFill>
                  <a:srgbClr val="C00000"/>
                </a:solidFill>
              </a:rPr>
              <a:t>apnéia</a:t>
            </a:r>
            <a:r>
              <a:rPr lang="pt-BR" sz="2400" b="1" dirty="0" smtClean="0">
                <a:solidFill>
                  <a:srgbClr val="C00000"/>
                </a:solidFill>
              </a:rPr>
              <a:t> do sono</a:t>
            </a:r>
            <a:r>
              <a:rPr lang="pt-BR" sz="2400" dirty="0" smtClean="0"/>
              <a:t>.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815408" y="6237312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Ibiapina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CC </a:t>
            </a:r>
            <a:r>
              <a:rPr lang="pt-BR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pt-B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 J </a:t>
            </a:r>
            <a:r>
              <a:rPr lang="pt-B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Bras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Pneumol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2008;34(4):230-240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DIAGNÓSTICO DIFERENCIAL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Conjuntivite</a:t>
            </a:r>
          </a:p>
          <a:p>
            <a:pPr lvl="1"/>
            <a:r>
              <a:rPr lang="pt-BR" dirty="0" err="1" smtClean="0"/>
              <a:t>Rinossinusite</a:t>
            </a:r>
            <a:r>
              <a:rPr lang="pt-BR" dirty="0" smtClean="0"/>
              <a:t> (infecções)</a:t>
            </a:r>
          </a:p>
          <a:p>
            <a:pPr lvl="1"/>
            <a:r>
              <a:rPr lang="pt-BR" dirty="0" err="1" smtClean="0"/>
              <a:t>Polipose</a:t>
            </a:r>
            <a:r>
              <a:rPr lang="pt-BR" dirty="0" smtClean="0"/>
              <a:t> nasal</a:t>
            </a:r>
          </a:p>
          <a:p>
            <a:pPr lvl="1"/>
            <a:r>
              <a:rPr lang="pt-BR" dirty="0" smtClean="0"/>
              <a:t>Hipertrofia </a:t>
            </a:r>
            <a:r>
              <a:rPr lang="pt-BR" dirty="0" err="1" smtClean="0"/>
              <a:t>adenoidiana</a:t>
            </a:r>
            <a:endParaRPr lang="pt-BR" dirty="0" smtClean="0"/>
          </a:p>
          <a:p>
            <a:pPr lvl="1"/>
            <a:r>
              <a:rPr lang="pt-BR" dirty="0" smtClean="0"/>
              <a:t>Rinite medicamentosa</a:t>
            </a:r>
          </a:p>
          <a:p>
            <a:pPr lvl="1"/>
            <a:r>
              <a:rPr lang="pt-BR" dirty="0" smtClean="0"/>
              <a:t>Otite média serosa</a:t>
            </a:r>
          </a:p>
          <a:p>
            <a:pPr lvl="1"/>
            <a:r>
              <a:rPr lang="pt-BR" dirty="0" smtClean="0"/>
              <a:t>Tosse crônica</a:t>
            </a:r>
          </a:p>
          <a:p>
            <a:pPr lvl="1"/>
            <a:r>
              <a:rPr lang="pt-BR" dirty="0" smtClean="0"/>
              <a:t>Laringite</a:t>
            </a:r>
          </a:p>
          <a:p>
            <a:pPr lvl="1"/>
            <a:r>
              <a:rPr lang="pt-BR" dirty="0" smtClean="0"/>
              <a:t>Refluxo </a:t>
            </a:r>
            <a:r>
              <a:rPr lang="pt-BR" dirty="0" err="1" smtClean="0"/>
              <a:t>gastro-esofágico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85800" y="6309320"/>
            <a:ext cx="7812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Allergic Rhinitis and its Impact on Asthma (ARIA) 2008 Update . </a:t>
            </a: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 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63:S8–160.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DIAGNÓSTICO NA RINITE</a:t>
            </a:r>
            <a:endParaRPr lang="pt-BR" dirty="0" smtClean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33400" y="2286000"/>
            <a:ext cx="4038600" cy="35274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400" dirty="0" smtClean="0"/>
              <a:t>AVALIAÇÃO DE ROTINA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400" dirty="0" smtClean="0"/>
          </a:p>
          <a:p>
            <a:pPr lvl="1">
              <a:lnSpc>
                <a:spcPct val="90000"/>
              </a:lnSpc>
            </a:pPr>
            <a:r>
              <a:rPr lang="pt-BR" dirty="0" smtClean="0"/>
              <a:t>História clínica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Testes cutâneos</a:t>
            </a:r>
          </a:p>
          <a:p>
            <a:pPr lvl="1">
              <a:lnSpc>
                <a:spcPct val="90000"/>
              </a:lnSpc>
            </a:pPr>
            <a:r>
              <a:rPr lang="pt-BR" dirty="0" err="1" smtClean="0"/>
              <a:t>IgE</a:t>
            </a:r>
            <a:r>
              <a:rPr lang="pt-BR" dirty="0" smtClean="0"/>
              <a:t> específica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Endoscopia nasal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Citologia nasal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Provocação nasal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TC de face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818063" y="2205038"/>
            <a:ext cx="4325937" cy="38877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AVALIAÇÃO OPCIONAL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Biópsia nasal</a:t>
            </a:r>
          </a:p>
          <a:p>
            <a:pPr lvl="1">
              <a:lnSpc>
                <a:spcPct val="90000"/>
              </a:lnSpc>
            </a:pP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Swab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nasal (bacteriologia)</a:t>
            </a:r>
          </a:p>
          <a:p>
            <a:pPr lvl="1">
              <a:lnSpc>
                <a:spcPct val="90000"/>
              </a:lnSpc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RNM (sinusite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fúngica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Avaliação da função </a:t>
            </a: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mucociliar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pt-B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Rinomanometria</a:t>
            </a: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Pico de fluxo inspiratório nasal</a:t>
            </a:r>
          </a:p>
          <a:p>
            <a:pPr lvl="1">
              <a:lnSpc>
                <a:spcPct val="90000"/>
              </a:lnSpc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Medida do óxido nítrico exalado</a:t>
            </a:r>
          </a:p>
          <a:p>
            <a:pPr eaLnBrk="1" hangingPunct="1">
              <a:lnSpc>
                <a:spcPct val="90000"/>
              </a:lnSpc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1600200" y="6309320"/>
            <a:ext cx="612033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ARIA Workshop </a:t>
            </a:r>
            <a:r>
              <a:rPr lang="pt-B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Group</a:t>
            </a: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J </a:t>
            </a:r>
            <a:r>
              <a:rPr lang="pt-B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Allergy</a:t>
            </a: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Clin</a:t>
            </a: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Immunol</a:t>
            </a: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.2001; 108: S147-336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CLASSIFICAÇÃO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4294967295"/>
          </p:nvPr>
        </p:nvSpPr>
        <p:spPr>
          <a:xfrm>
            <a:off x="457200" y="1989138"/>
            <a:ext cx="4038600" cy="3960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LEVE</a:t>
            </a:r>
          </a:p>
          <a:p>
            <a:pPr>
              <a:buNone/>
            </a:pPr>
            <a:r>
              <a:rPr lang="pt-BR" sz="2400" dirty="0" smtClean="0"/>
              <a:t>sintomas não incomodam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MODERADA/ GRAVE</a:t>
            </a:r>
          </a:p>
          <a:p>
            <a:pPr>
              <a:buNone/>
            </a:pPr>
            <a:r>
              <a:rPr lang="pt-BR" sz="2400" dirty="0" smtClean="0"/>
              <a:t>atrapalha o sono, </a:t>
            </a:r>
          </a:p>
          <a:p>
            <a:pPr>
              <a:buNone/>
            </a:pPr>
            <a:r>
              <a:rPr lang="pt-BR" sz="2400" dirty="0" smtClean="0"/>
              <a:t>atividades escolares, </a:t>
            </a:r>
          </a:p>
          <a:p>
            <a:pPr>
              <a:buNone/>
            </a:pPr>
            <a:r>
              <a:rPr lang="pt-BR" sz="2400" dirty="0" smtClean="0"/>
              <a:t>trabalho, lazer.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4294967295"/>
          </p:nvPr>
        </p:nvSpPr>
        <p:spPr>
          <a:xfrm>
            <a:off x="4648200" y="1916113"/>
            <a:ext cx="4495800" cy="4105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INTERMITENTE </a:t>
            </a:r>
          </a:p>
          <a:p>
            <a:pPr>
              <a:buNone/>
            </a:pPr>
            <a:r>
              <a:rPr lang="pt-BR" sz="2400" dirty="0" smtClean="0"/>
              <a:t>	sintomas &lt; 4 dias/ semana </a:t>
            </a:r>
          </a:p>
          <a:p>
            <a:pPr>
              <a:buNone/>
            </a:pPr>
            <a:r>
              <a:rPr lang="pt-BR" sz="2400" dirty="0" smtClean="0"/>
              <a:t>	ou </a:t>
            </a:r>
          </a:p>
          <a:p>
            <a:pPr>
              <a:buNone/>
            </a:pPr>
            <a:r>
              <a:rPr lang="pt-BR" sz="2400" dirty="0" smtClean="0"/>
              <a:t>	&lt; 4 semanas/ mês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PERSISTENTE</a:t>
            </a:r>
          </a:p>
          <a:p>
            <a:pPr>
              <a:buNone/>
            </a:pPr>
            <a:r>
              <a:rPr lang="pt-BR" sz="2400" dirty="0" smtClean="0"/>
              <a:t>	sintomas mais 4 dias/ semana ou </a:t>
            </a:r>
          </a:p>
          <a:p>
            <a:pPr>
              <a:buNone/>
            </a:pPr>
            <a:r>
              <a:rPr lang="pt-BR" sz="2400" dirty="0" smtClean="0"/>
              <a:t>	mais de 4 sem/ mês.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7564" y="6324600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Allergic Rhinitis and its Impact on Asthma (ARIA) 2008 Update . </a:t>
            </a: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 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63:S8–160.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3779912" y="2996952"/>
            <a:ext cx="864096" cy="864096"/>
          </a:xfrm>
          <a:prstGeom prst="straightConnector1">
            <a:avLst/>
          </a:prstGeom>
          <a:ln w="762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3707904" y="2996953"/>
            <a:ext cx="936104" cy="936104"/>
          </a:xfrm>
          <a:prstGeom prst="straightConnector1">
            <a:avLst/>
          </a:prstGeom>
          <a:ln w="762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RINITE ALÉRGICA NA CRIANÇA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pt-BR" dirty="0" smtClean="0"/>
              <a:t>Rinite alérgica é pouco comum antes dos 2 anos.</a:t>
            </a:r>
          </a:p>
          <a:p>
            <a:pPr>
              <a:buFont typeface="Wingdings" charset="2"/>
              <a:buChar char="ü"/>
            </a:pPr>
            <a:endParaRPr lang="pt-BR" dirty="0" smtClean="0"/>
          </a:p>
          <a:p>
            <a:pPr>
              <a:buFont typeface="Wingdings" charset="2"/>
              <a:buChar char="ü"/>
            </a:pPr>
            <a:r>
              <a:rPr lang="pt-BR" dirty="0" smtClean="0"/>
              <a:t>É mais prevalente nos anos escolares.</a:t>
            </a:r>
          </a:p>
          <a:p>
            <a:pPr>
              <a:buFont typeface="Wingdings" charset="2"/>
              <a:buChar char="ü"/>
            </a:pPr>
            <a:endParaRPr lang="pt-BR" dirty="0" smtClean="0"/>
          </a:p>
          <a:p>
            <a:pPr>
              <a:buFont typeface="Wingdings" charset="2"/>
              <a:buChar char="ü"/>
            </a:pPr>
            <a:r>
              <a:rPr lang="pt-BR" dirty="0" smtClean="0"/>
              <a:t>Esta forma de rinite corresponde a cerca de 50% das rinites na infância.  </a:t>
            </a:r>
          </a:p>
          <a:p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73324" y="5562600"/>
            <a:ext cx="7913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Allergic Rhinitis and its Impact on Asthma (ARIA) 2008 Update . </a:t>
            </a: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 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2008, 63:S8–160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774340" y="6066656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Gentile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al.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Allergic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rhinitis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In: Leung D,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Sampson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H,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Geha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R,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Szefler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S,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eds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Pediatric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Principles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Practice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Mosby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2003:287-97.</a:t>
            </a:r>
            <a:endParaRPr lang="pt-BR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TRATAMENTO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2010320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b="1" dirty="0" smtClean="0"/>
              <a:t> </a:t>
            </a:r>
            <a:r>
              <a:rPr lang="pt-BR" sz="2400" b="1" dirty="0" err="1" smtClean="0">
                <a:solidFill>
                  <a:srgbClr val="C00000"/>
                </a:solidFill>
              </a:rPr>
              <a:t>Corticóides</a:t>
            </a:r>
            <a:r>
              <a:rPr lang="pt-BR" sz="2400" b="1" dirty="0" smtClean="0">
                <a:solidFill>
                  <a:srgbClr val="C00000"/>
                </a:solidFill>
              </a:rPr>
              <a:t> intranasais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r>
              <a:rPr lang="pt-BR" sz="2400" dirty="0" smtClean="0"/>
              <a:t>são os medicamentos de maior eficácia. Mesmo em altas concentrações, não produzem efeitos sistêmicos importantes.  (EVIDÊNCIA A)</a:t>
            </a:r>
          </a:p>
          <a:p>
            <a:r>
              <a:rPr lang="pt-BR" sz="2400" dirty="0" smtClean="0"/>
              <a:t>Podem ser eficazes em reduzir exacerbações e hospitalizações por asma.</a:t>
            </a:r>
          </a:p>
          <a:p>
            <a:pPr>
              <a:buFont typeface="Wingdings" pitchFamily="2" charset="2"/>
              <a:buChar char="§"/>
            </a:pPr>
            <a:endParaRPr lang="pt-B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rgbClr val="C00000"/>
                </a:solidFill>
              </a:rPr>
              <a:t>Anti histamínicos orais 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r>
              <a:rPr lang="pt-BR" sz="2400" dirty="0" smtClean="0"/>
              <a:t>são medicações bem aceitas em pediatria, mas não melhoram a asma. </a:t>
            </a:r>
          </a:p>
          <a:p>
            <a:pPr>
              <a:buFont typeface="Wingdings" pitchFamily="2" charset="2"/>
              <a:buChar char="§"/>
            </a:pPr>
            <a:endParaRPr lang="pt-B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rgbClr val="C00000"/>
                </a:solidFill>
              </a:rPr>
              <a:t>Anti histamínicos orais de segunda geração </a:t>
            </a:r>
            <a:r>
              <a:rPr lang="pt-BR" sz="2400" dirty="0" smtClean="0"/>
              <a:t>tem melhor perfil de efeitos adversos, com exceção da </a:t>
            </a:r>
            <a:r>
              <a:rPr lang="pt-BR" sz="2400" dirty="0" err="1" smtClean="0"/>
              <a:t>cetirizina</a:t>
            </a:r>
            <a:r>
              <a:rPr lang="pt-BR" sz="2400" dirty="0" smtClean="0"/>
              <a:t>. (EVIDÊNCIA A)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609600" y="6362720"/>
            <a:ext cx="8024850" cy="342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Allergic Rhinitis and its Impact on Asthma (ARIA) 2008 Update . </a:t>
            </a: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 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2008, 63:S8–160.</a:t>
            </a:r>
            <a:endParaRPr lang="pt-BR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TRATAMENTO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2091620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rgbClr val="C00000"/>
                </a:solidFill>
              </a:rPr>
              <a:t>Anti histamínicos intranasais </a:t>
            </a:r>
            <a:r>
              <a:rPr lang="pt-BR" sz="2400" dirty="0" smtClean="0"/>
              <a:t>têm maior custo e menor efetividade que os corticóides tópicos. (EVIDÊNCIA A)</a:t>
            </a:r>
          </a:p>
          <a:p>
            <a:pPr>
              <a:buFont typeface="Wingdings" pitchFamily="2" charset="2"/>
              <a:buChar char="§"/>
            </a:pPr>
            <a:endParaRPr lang="pt-B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b="1" dirty="0" smtClean="0"/>
              <a:t> </a:t>
            </a:r>
            <a:r>
              <a:rPr lang="pt-BR" sz="2400" b="1" dirty="0" err="1" smtClean="0">
                <a:solidFill>
                  <a:srgbClr val="C00000"/>
                </a:solidFill>
              </a:rPr>
              <a:t>Cromoglicato</a:t>
            </a:r>
            <a:r>
              <a:rPr lang="pt-BR" sz="2400" b="1" dirty="0" smtClean="0">
                <a:solidFill>
                  <a:srgbClr val="C00000"/>
                </a:solidFill>
              </a:rPr>
              <a:t> nasal</a:t>
            </a:r>
            <a:r>
              <a:rPr lang="pt-BR" sz="2400" dirty="0" smtClean="0"/>
              <a:t>, embora seguro, não é considerada terapia de 1ª linha por causa da efetividade reduzida no alívio dos sintomas e esquema posológico inconveniente (EVIDÊNCIA C)</a:t>
            </a:r>
          </a:p>
          <a:p>
            <a:endParaRPr lang="pt-B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b="1" dirty="0" smtClean="0"/>
              <a:t> </a:t>
            </a:r>
            <a:r>
              <a:rPr lang="pt-BR" sz="2400" b="1" dirty="0" err="1" smtClean="0">
                <a:solidFill>
                  <a:srgbClr val="C00000"/>
                </a:solidFill>
              </a:rPr>
              <a:t>Imunoterapia</a:t>
            </a:r>
            <a:r>
              <a:rPr lang="pt-BR" sz="2400" b="1" dirty="0" smtClean="0"/>
              <a:t> – </a:t>
            </a:r>
            <a:r>
              <a:rPr lang="pt-BR" sz="2400" dirty="0" smtClean="0"/>
              <a:t>a eficácia da </a:t>
            </a:r>
            <a:r>
              <a:rPr lang="pt-BR" sz="2400" dirty="0" err="1" smtClean="0"/>
              <a:t>imunoterapia</a:t>
            </a:r>
            <a:r>
              <a:rPr lang="pt-BR" sz="2400" dirty="0" smtClean="0"/>
              <a:t> específica é comprovada tanto para asma como para rinite, em vários estudos.</a:t>
            </a:r>
          </a:p>
          <a:p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7604" y="630932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 DK, </a:t>
            </a:r>
            <a:r>
              <a:rPr lang="en-US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Scandale</a:t>
            </a: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S. American Family Physician , 2010, June, Volume 81, Number 12</a:t>
            </a:r>
            <a:endParaRPr lang="pt-BR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</p:nvPr>
        </p:nvGraphicFramePr>
        <p:xfrm>
          <a:off x="251520" y="1772816"/>
          <a:ext cx="4038600" cy="3528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230288"/>
              </a:tblGrid>
              <a:tr h="404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u="sng" dirty="0" err="1" smtClean="0"/>
                        <a:t>Corticóides</a:t>
                      </a:r>
                      <a:r>
                        <a:rPr lang="pt-BR" u="sng" baseline="0" dirty="0" smtClean="0"/>
                        <a:t> nasais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IDADE</a:t>
                      </a:r>
                      <a:endParaRPr lang="pt-B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pt-BR" dirty="0" smtClean="0"/>
                        <a:t>MOMETASONA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0" dirty="0" smtClean="0"/>
                        <a:t> anos</a:t>
                      </a:r>
                      <a:endParaRPr lang="pt-B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pt-BR" dirty="0" smtClean="0"/>
                        <a:t>FUROATO DE FLUTICASONA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anos</a:t>
                      </a:r>
                      <a:endParaRPr lang="pt-B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pt-BR" dirty="0" smtClean="0"/>
                        <a:t>BUDESONIDA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5 anos</a:t>
                      </a:r>
                      <a:endParaRPr lang="pt-B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pt-BR" dirty="0" smtClean="0"/>
                        <a:t>BECLOMETASONA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 anos</a:t>
                      </a:r>
                      <a:endParaRPr lang="pt-B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pt-BR" dirty="0" smtClean="0"/>
                        <a:t>CICLESONIDA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r>
                        <a:rPr lang="pt-BR" smtClean="0"/>
                        <a:t> </a:t>
                      </a:r>
                      <a:r>
                        <a:rPr lang="pt-BR" dirty="0" smtClean="0"/>
                        <a:t>anos</a:t>
                      </a:r>
                      <a:endParaRPr lang="pt-BR" dirty="0"/>
                    </a:p>
                  </a:txBody>
                  <a:tcPr/>
                </a:tc>
              </a:tr>
              <a:tr h="697924">
                <a:tc>
                  <a:txBody>
                    <a:bodyPr/>
                    <a:lstStyle/>
                    <a:p>
                      <a:r>
                        <a:rPr lang="pt-BR" dirty="0" smtClean="0"/>
                        <a:t>PROPIONATO</a:t>
                      </a:r>
                      <a:r>
                        <a:rPr lang="pt-BR" baseline="0" dirty="0" smtClean="0"/>
                        <a:t> DE FLUTICASONA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 anos</a:t>
                      </a:r>
                      <a:endParaRPr lang="pt-B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pt-BR" dirty="0" smtClean="0"/>
                        <a:t>TRIANCINOLONA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 anos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</p:nvPr>
        </p:nvGraphicFramePr>
        <p:xfrm>
          <a:off x="4427984" y="1772816"/>
          <a:ext cx="4392488" cy="244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1030"/>
                <a:gridCol w="1181458"/>
              </a:tblGrid>
              <a:tr h="406844">
                <a:tc>
                  <a:txBody>
                    <a:bodyPr/>
                    <a:lstStyle/>
                    <a:p>
                      <a:r>
                        <a:rPr lang="pt-BR" dirty="0" smtClean="0"/>
                        <a:t>Anti-histamínicos</a:t>
                      </a:r>
                      <a:r>
                        <a:rPr lang="pt-BR" baseline="0" dirty="0" smtClean="0"/>
                        <a:t> orais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dirty="0" smtClean="0"/>
                        <a:t>CETIRIZINA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meses</a:t>
                      </a:r>
                      <a:endParaRPr lang="pt-B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dirty="0" smtClean="0"/>
                        <a:t>FEXOFENADINA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meses</a:t>
                      </a:r>
                      <a:endParaRPr lang="pt-B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dirty="0" smtClean="0"/>
                        <a:t>DESLORATADINA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meses</a:t>
                      </a:r>
                      <a:endParaRPr lang="pt-B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dirty="0" smtClean="0"/>
                        <a:t>LEVOCETIRIZINA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anos</a:t>
                      </a:r>
                      <a:endParaRPr lang="pt-BR" dirty="0"/>
                    </a:p>
                  </a:txBody>
                  <a:tcPr/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dirty="0" smtClean="0"/>
                        <a:t>LORATADINA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anos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427984" y="4293096"/>
          <a:ext cx="43924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1497"/>
                <a:gridCol w="95099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PSEUDOEFEDRINA (oral)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CROMOGLICATO INTRANASAL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BROMETO DE IPRATROPIUM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anos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MONTELUKAST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meses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ANTI IGE (</a:t>
                      </a:r>
                      <a:r>
                        <a:rPr lang="pt-BR" dirty="0" err="1" smtClean="0"/>
                        <a:t>omalizumabe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 anos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771800" y="601524"/>
            <a:ext cx="2736304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C0504D"/>
                </a:solidFill>
              </a:rPr>
              <a:t>MEDICAMENTOS</a:t>
            </a:r>
            <a:endParaRPr lang="pt-BR" sz="2800" b="1" dirty="0">
              <a:solidFill>
                <a:srgbClr val="C050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0032" y="2316013"/>
            <a:ext cx="4104456" cy="39212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/>
              <a:t>Os resultados das escolhas de tratamento foram compatíveis com as orientações da Iniciativa ARIA.</a:t>
            </a:r>
          </a:p>
          <a:p>
            <a:pPr>
              <a:buFont typeface="Wingdings" pitchFamily="2" charset="2"/>
              <a:buChar char="§"/>
            </a:pPr>
            <a:r>
              <a:rPr lang="pt-BR" sz="2400" dirty="0" smtClean="0"/>
              <a:t>Um manejo combinado para tratamento de rinite e asma podem reduzir os custos do tratamento.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92741"/>
            <a:ext cx="4429000" cy="52766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260649"/>
            <a:ext cx="6552728" cy="104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4639816" y="6165304"/>
            <a:ext cx="4427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Natt</a:t>
            </a: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al. BMC </a:t>
            </a:r>
            <a:r>
              <a:rPr lang="pt-B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Ear</a:t>
            </a: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Nose</a:t>
            </a: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Throat</a:t>
            </a: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Disorders</a:t>
            </a: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2011, 11:3</a:t>
            </a:r>
          </a:p>
          <a:p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http://www.biomedcentral.com/1472-6815/11/3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C0504D"/>
                </a:solidFill>
              </a:rPr>
              <a:t>RINITE ALÉRGICA</a:t>
            </a:r>
            <a:endParaRPr lang="pt-BR" sz="2800" dirty="0">
              <a:solidFill>
                <a:srgbClr val="C0504D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pt-BR" sz="2400" dirty="0" smtClean="0"/>
              <a:t>A definição de rinite alérgica foi formulada por </a:t>
            </a:r>
            <a:r>
              <a:rPr lang="pt-BR" sz="2400" dirty="0" err="1" smtClean="0"/>
              <a:t>Hansel</a:t>
            </a:r>
            <a:r>
              <a:rPr lang="pt-BR" sz="2400" dirty="0" smtClean="0"/>
              <a:t> em 1929: </a:t>
            </a:r>
          </a:p>
          <a:p>
            <a:pPr algn="just">
              <a:buNone/>
            </a:pPr>
            <a:r>
              <a:rPr lang="pt-BR" sz="2400" dirty="0"/>
              <a:t>	</a:t>
            </a:r>
            <a:r>
              <a:rPr lang="pt-BR" sz="2400" dirty="0" smtClean="0"/>
              <a:t>“</a:t>
            </a:r>
            <a:r>
              <a:rPr lang="pt-BR" sz="2400" b="1" i="1" dirty="0" smtClean="0"/>
              <a:t>doença nasal sintomática causada pela exposição a um </a:t>
            </a:r>
            <a:r>
              <a:rPr lang="pt-BR" sz="2400" b="1" i="1" dirty="0" err="1" smtClean="0"/>
              <a:t>alérgeno</a:t>
            </a:r>
            <a:r>
              <a:rPr lang="pt-BR" sz="2400" b="1" i="1" dirty="0" smtClean="0"/>
              <a:t>, através de uma resposta imune mediada por </a:t>
            </a:r>
            <a:r>
              <a:rPr lang="pt-BR" sz="2400" b="1" i="1" dirty="0" err="1" smtClean="0"/>
              <a:t>IgE</a:t>
            </a:r>
            <a:r>
              <a:rPr lang="pt-BR" sz="2400" b="1" i="1" dirty="0" smtClean="0"/>
              <a:t>”</a:t>
            </a:r>
          </a:p>
          <a:p>
            <a:pPr algn="just"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q"/>
            </a:pPr>
            <a:r>
              <a:rPr lang="pt-BR" sz="2400" dirty="0" smtClean="0"/>
              <a:t>Os principais sintomas incluem </a:t>
            </a:r>
            <a:r>
              <a:rPr lang="pt-BR" sz="2400" dirty="0" err="1" smtClean="0"/>
              <a:t>rinorréia</a:t>
            </a:r>
            <a:r>
              <a:rPr lang="pt-BR" sz="2400" dirty="0" smtClean="0"/>
              <a:t> aquosa, obstrução/prurido nasais, espirros e sintomas oculares, tais como prurido e </a:t>
            </a:r>
            <a:r>
              <a:rPr lang="pt-BR" sz="2400" dirty="0" err="1" smtClean="0"/>
              <a:t>hiperemia</a:t>
            </a:r>
            <a:r>
              <a:rPr lang="pt-BR" sz="2400" dirty="0" smtClean="0"/>
              <a:t> </a:t>
            </a:r>
            <a:r>
              <a:rPr lang="pt-BR" sz="2400" dirty="0" err="1" smtClean="0"/>
              <a:t>conjuntival</a:t>
            </a:r>
            <a:r>
              <a:rPr lang="pt-BR" sz="2400" dirty="0" smtClean="0"/>
              <a:t>, os quais se resolvem espontaneamente ou através de tratamento.</a:t>
            </a:r>
          </a:p>
          <a:p>
            <a:pPr algn="just">
              <a:buFont typeface="Wingdings" pitchFamily="2" charset="2"/>
              <a:buChar char="q"/>
            </a:pPr>
            <a:endParaRPr lang="pt-BR" sz="2400" b="1" i="1" dirty="0" smtClean="0"/>
          </a:p>
          <a:p>
            <a:pPr algn="just">
              <a:buNone/>
            </a:pPr>
            <a:endParaRPr lang="pt-BR" sz="2400" b="1" i="1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95128" y="6309320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Allergic Rhinitis and its Impact on Asthma (ARIA) 2008 Update . </a:t>
            </a: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 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</a:t>
            </a:r>
            <a:r>
              <a:rPr lang="pt-B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63:S8–160.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control</a:t>
            </a:r>
            <a:r>
              <a:rPr lang="pt-BR" dirty="0" smtClean="0"/>
              <a:t> </a:t>
            </a:r>
            <a:r>
              <a:rPr lang="pt-BR" dirty="0" err="1" smtClean="0"/>
              <a:t>model</a:t>
            </a:r>
            <a:r>
              <a:rPr lang="pt-BR" dirty="0" smtClean="0"/>
              <a:t> to </a:t>
            </a:r>
            <a:r>
              <a:rPr lang="pt-BR" dirty="0" err="1" smtClean="0"/>
              <a:t>evaluate</a:t>
            </a:r>
            <a:r>
              <a:rPr lang="pt-BR" dirty="0" smtClean="0"/>
              <a:t> </a:t>
            </a:r>
            <a:r>
              <a:rPr lang="pt-BR" dirty="0" err="1" smtClean="0"/>
              <a:t>phamacortherapy</a:t>
            </a:r>
            <a:r>
              <a:rPr lang="pt-BR" dirty="0" smtClean="0"/>
              <a:t> for </a:t>
            </a:r>
            <a:r>
              <a:rPr lang="pt-BR" dirty="0" err="1" smtClean="0"/>
              <a:t>allergic</a:t>
            </a:r>
            <a:r>
              <a:rPr lang="pt-BR" dirty="0" smtClean="0"/>
              <a:t> </a:t>
            </a:r>
            <a:r>
              <a:rPr lang="pt-BR" dirty="0" err="1" smtClean="0"/>
              <a:t>rhinitis</a:t>
            </a:r>
            <a:r>
              <a:rPr lang="pt-BR" dirty="0" smtClean="0"/>
              <a:t> in </a:t>
            </a:r>
            <a:r>
              <a:rPr lang="pt-BR" dirty="0" err="1" smtClean="0"/>
              <a:t>children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2"/>
                </a:solidFill>
              </a:rPr>
              <a:t>Revisão sistemática</a:t>
            </a:r>
          </a:p>
          <a:p>
            <a:endParaRPr lang="pt-BR" dirty="0" smtClean="0"/>
          </a:p>
          <a:p>
            <a:r>
              <a:rPr lang="pt-BR" dirty="0" smtClean="0"/>
              <a:t>	16 estudos controlados (mais de 3.000 crianças, 2 a 18 anos):</a:t>
            </a:r>
          </a:p>
          <a:p>
            <a:endParaRPr lang="pt-BR" dirty="0" smtClean="0"/>
          </a:p>
          <a:p>
            <a:r>
              <a:rPr lang="pt-BR" dirty="0" smtClean="0"/>
              <a:t>	CONCLUSÃO: </a:t>
            </a:r>
          </a:p>
          <a:p>
            <a:r>
              <a:rPr lang="pt-BR" dirty="0" smtClean="0"/>
              <a:t>	O tratamento da rinite alérgica na criança, particularmente com corticóides nasais, melhora o controle da doença por reduzir os riscos e prejuízos associados (asma e </a:t>
            </a:r>
            <a:r>
              <a:rPr lang="pt-BR" dirty="0" err="1" smtClean="0"/>
              <a:t>apnéia</a:t>
            </a:r>
            <a:r>
              <a:rPr lang="pt-BR" dirty="0" smtClean="0"/>
              <a:t> obstrutiva do sono).	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292080" y="623731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Rachelefsky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G, JAMA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Pediatrics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2013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EPIDEMIOLOGIA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smtClean="0"/>
          </a:p>
          <a:p>
            <a:r>
              <a:rPr lang="pt-BR" smtClean="0"/>
              <a:t>O estudo ISAAC mostra uma prevalência de rinite mundial: </a:t>
            </a:r>
          </a:p>
          <a:p>
            <a:r>
              <a:rPr lang="pt-BR" smtClean="0"/>
              <a:t>2,2 a 14,6% entre crianças de 6 - 7 anos.</a:t>
            </a:r>
          </a:p>
          <a:p>
            <a:r>
              <a:rPr lang="pt-BR" smtClean="0"/>
              <a:t>4,5 a 45% entre 13 – 14 anos.</a:t>
            </a:r>
          </a:p>
          <a:p>
            <a:r>
              <a:rPr lang="pt-BR" smtClean="0"/>
              <a:t>	No Brasil: 	29,6% adolescentes</a:t>
            </a:r>
          </a:p>
          <a:p>
            <a:r>
              <a:rPr lang="pt-BR" smtClean="0"/>
              <a:t>			25,7% em escolares</a:t>
            </a:r>
          </a:p>
          <a:p>
            <a:endParaRPr lang="pt-BR" smtClean="0"/>
          </a:p>
          <a:p>
            <a:r>
              <a:rPr lang="pt-BR" smtClean="0"/>
              <a:t>Rinite existe em mais de 80% dos pacientes com asma.</a:t>
            </a:r>
          </a:p>
          <a:p>
            <a:endParaRPr lang="pt-BR" smtClean="0"/>
          </a:p>
          <a:p>
            <a:r>
              <a:rPr lang="pt-BR" smtClean="0"/>
              <a:t>A asma ocorre entre 10 a 40% dos pacientes com rinite.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43200" y="6197025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International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Study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Asthma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Allergies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Childhood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(ISAAC) .</a:t>
            </a:r>
          </a:p>
          <a:p>
            <a:pPr algn="r"/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Lancet. 1998;351(9111):1225-32</a:t>
            </a:r>
            <a:r>
              <a:rPr lang="pt-BR" sz="1600" b="1" dirty="0" smtClean="0"/>
              <a:t>. </a:t>
            </a:r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INICIATIVA  ARIA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0" y="2133600"/>
            <a:ext cx="4114800" cy="4191000"/>
          </a:xfrm>
        </p:spPr>
        <p:txBody>
          <a:bodyPr/>
          <a:lstStyle/>
          <a:p>
            <a:pPr algn="r"/>
            <a:r>
              <a:rPr lang="pt-BR" dirty="0" smtClean="0"/>
              <a:t>	“Uma via aérea, uma doença”</a:t>
            </a:r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	Tratar a rinite alérgica pode aliviar </a:t>
            </a:r>
          </a:p>
          <a:p>
            <a:pPr algn="r"/>
            <a:r>
              <a:rPr lang="pt-BR" dirty="0" smtClean="0"/>
              <a:t>      ou evitar a ocorrência da asma.</a:t>
            </a:r>
            <a:endParaRPr lang="pt-BR" dirty="0"/>
          </a:p>
        </p:txBody>
      </p:sp>
      <p:pic>
        <p:nvPicPr>
          <p:cNvPr id="1026" name="Picture 2" descr="C:\Users\ILA\Desktop\ILA Back up\ALERGIA_IMUNOLOGIA\Alergia imagens\sistema respiratorio scott k. powers &amp; edward 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76872"/>
            <a:ext cx="3017778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	Estudos mostram que pacientes com rinite e asma têm maior número de internamentos por asma, mais exacerbações e precisam de mais doses de bronco-dilatador, do que pacientes que têm apenas asma.</a:t>
            </a:r>
            <a:endParaRPr lang="pt-BR" dirty="0"/>
          </a:p>
        </p:txBody>
      </p:sp>
      <p:pic>
        <p:nvPicPr>
          <p:cNvPr id="1027" name="Picture 3" descr="C:\Users\ILA\Desktop\ILA Back up\ALERGIA_IMUNOLOGIA\Alergia imagens\allergic-rhinitis-cart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14800"/>
            <a:ext cx="2438400" cy="27432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851920" y="5589240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Kocevar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VS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2005;60:338–342.</a:t>
            </a:r>
            <a:endParaRPr lang="pt-BR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139952" y="5949280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 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Thomas M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Pediatrics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2005;115:129–134.</a:t>
            </a:r>
            <a:endParaRPr lang="pt-BR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87008" y="6309320"/>
            <a:ext cx="4356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Price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Clin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2005;35:282–287.</a:t>
            </a:r>
            <a:endParaRPr lang="pt-BR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control of severe asthma is associated with co-existence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moderate-to-severe</a:t>
            </a:r>
            <a:r>
              <a:rPr lang="pt-BR" dirty="0" smtClean="0"/>
              <a:t> </a:t>
            </a:r>
            <a:r>
              <a:rPr lang="pt-BR" dirty="0" err="1" smtClean="0"/>
              <a:t>rhinitis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22225" algn="just"/>
            <a:r>
              <a:rPr lang="pt-BR" dirty="0" smtClean="0"/>
              <a:t>Coorte com 557 pacientes com asma grave, do </a:t>
            </a:r>
            <a:r>
              <a:rPr lang="pt-BR" dirty="0" err="1" smtClean="0"/>
              <a:t>ProAr</a:t>
            </a:r>
            <a:r>
              <a:rPr lang="pt-BR" dirty="0" smtClean="0"/>
              <a:t>, Salvador-Ba.</a:t>
            </a:r>
          </a:p>
          <a:p>
            <a:pPr marL="0" indent="22225" algn="just"/>
            <a:r>
              <a:rPr lang="pt-BR" dirty="0" smtClean="0"/>
              <a:t>1 ano de seguimento, com intervalos de 3 meses entre as avaliações. </a:t>
            </a:r>
          </a:p>
          <a:p>
            <a:pPr marL="0" indent="22225" algn="just"/>
            <a:r>
              <a:rPr lang="pt-BR" dirty="0" smtClean="0"/>
              <a:t>	</a:t>
            </a:r>
          </a:p>
          <a:p>
            <a:pPr algn="just"/>
            <a:r>
              <a:rPr lang="pt-BR" dirty="0" smtClean="0"/>
              <a:t>RESULTADOS: </a:t>
            </a:r>
          </a:p>
          <a:p>
            <a:pPr algn="just">
              <a:buFont typeface="Wingdings" charset="2"/>
              <a:buChar char="§"/>
            </a:pPr>
            <a:r>
              <a:rPr lang="pt-BR" dirty="0" smtClean="0"/>
              <a:t>82 pacientes sem rinite (15%)</a:t>
            </a:r>
          </a:p>
          <a:p>
            <a:pPr algn="just">
              <a:buFont typeface="Wingdings" charset="2"/>
              <a:buChar char="§"/>
            </a:pPr>
            <a:r>
              <a:rPr lang="pt-BR" dirty="0" smtClean="0"/>
              <a:t>299 com rinite leve (54%)</a:t>
            </a:r>
          </a:p>
          <a:p>
            <a:pPr algn="just">
              <a:buFont typeface="Wingdings" charset="2"/>
              <a:buChar char="§"/>
            </a:pPr>
            <a:r>
              <a:rPr lang="pt-BR" dirty="0" smtClean="0"/>
              <a:t>176 com rinite </a:t>
            </a:r>
            <a:r>
              <a:rPr lang="pt-BR" dirty="0" err="1" smtClean="0"/>
              <a:t>moderada-grave</a:t>
            </a:r>
            <a:r>
              <a:rPr lang="pt-BR" dirty="0" smtClean="0"/>
              <a:t>  (31%)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CONCLUSÃO: </a:t>
            </a:r>
          </a:p>
          <a:p>
            <a:pPr algn="just"/>
            <a:r>
              <a:rPr lang="pt-BR" dirty="0" smtClean="0"/>
              <a:t>	A presença de rinite grave foi positivamente relacionada a um maior </a:t>
            </a:r>
            <a:r>
              <a:rPr lang="pt-BR" dirty="0" err="1" smtClean="0"/>
              <a:t>score</a:t>
            </a:r>
            <a:r>
              <a:rPr lang="pt-BR" dirty="0" smtClean="0"/>
              <a:t> de gravidade da asma e inversamente correlacionada  ao índice de qualidade de vida.</a:t>
            </a:r>
          </a:p>
          <a:p>
            <a:pPr algn="just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67536" y="638132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Ponte EV </a:t>
            </a:r>
            <a:r>
              <a:rPr lang="pt-BR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</a:t>
            </a:r>
            <a:r>
              <a:rPr lang="pt-BR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pt-BR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Allergy</a:t>
            </a:r>
            <a:r>
              <a:rPr lang="pt-B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2008; 63: 564-569</a:t>
            </a:r>
            <a:endParaRPr lang="pt-BR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C0504D"/>
                </a:solidFill>
              </a:rPr>
              <a:t>FATORES DE RISCO</a:t>
            </a:r>
            <a:endParaRPr lang="pt-BR" sz="2800" dirty="0">
              <a:solidFill>
                <a:srgbClr val="C0504D"/>
              </a:solidFill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179512" y="1988840"/>
            <a:ext cx="8424936" cy="4752528"/>
            <a:chOff x="179512" y="1988840"/>
            <a:chExt cx="8496944" cy="4824536"/>
          </a:xfrm>
        </p:grpSpPr>
        <p:sp>
          <p:nvSpPr>
            <p:cNvPr id="4" name="Elipse 3"/>
            <p:cNvSpPr/>
            <p:nvPr/>
          </p:nvSpPr>
          <p:spPr>
            <a:xfrm>
              <a:off x="827584" y="1988840"/>
              <a:ext cx="3071834" cy="157049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1403648" y="2348880"/>
              <a:ext cx="19962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Genética e história familiar</a:t>
              </a:r>
              <a:endParaRPr lang="pt-BR" sz="2000" b="1" dirty="0"/>
            </a:p>
          </p:txBody>
        </p:sp>
        <p:sp>
          <p:nvSpPr>
            <p:cNvPr id="6" name="Elipse 5"/>
            <p:cNvSpPr/>
            <p:nvPr/>
          </p:nvSpPr>
          <p:spPr>
            <a:xfrm>
              <a:off x="4932040" y="2060848"/>
              <a:ext cx="3744416" cy="14401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436096" y="2276872"/>
              <a:ext cx="2808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err="1" smtClean="0"/>
                <a:t>Alérgenos</a:t>
              </a:r>
              <a:r>
                <a:rPr lang="pt-BR" sz="2000" b="1" dirty="0" smtClean="0"/>
                <a:t> </a:t>
              </a:r>
              <a:r>
                <a:rPr lang="pt-BR" sz="2000" b="1" dirty="0" err="1" smtClean="0"/>
                <a:t>inalatórios</a:t>
              </a:r>
              <a:r>
                <a:rPr lang="pt-BR" sz="2000" b="1" dirty="0" smtClean="0"/>
                <a:t> </a:t>
              </a:r>
            </a:p>
            <a:p>
              <a:pPr algn="ctr"/>
              <a:r>
                <a:rPr lang="pt-BR" sz="2000" b="1" dirty="0" smtClean="0"/>
                <a:t>e</a:t>
              </a:r>
            </a:p>
            <a:p>
              <a:pPr algn="ctr"/>
              <a:r>
                <a:rPr lang="pt-BR" sz="2000" b="1" dirty="0" smtClean="0"/>
                <a:t>alimentares</a:t>
              </a:r>
            </a:p>
          </p:txBody>
        </p:sp>
        <p:sp>
          <p:nvSpPr>
            <p:cNvPr id="9" name="Elipse 8"/>
            <p:cNvSpPr/>
            <p:nvPr/>
          </p:nvSpPr>
          <p:spPr>
            <a:xfrm>
              <a:off x="179512" y="4005064"/>
              <a:ext cx="4032448" cy="280831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51520" y="4941168"/>
              <a:ext cx="3960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poluentes intra e extradomiciliares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611560" y="5517232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fumaça de cigarro</a:t>
              </a:r>
              <a:endParaRPr lang="pt-BR" sz="2000" b="1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187624" y="6021288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mudanças climáticas</a:t>
              </a:r>
              <a:endParaRPr lang="pt-BR" sz="2000" b="1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4932040" y="4437112"/>
              <a:ext cx="3384376" cy="14401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5220072" y="4941168"/>
              <a:ext cx="29523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Fatores </a:t>
              </a:r>
              <a:r>
                <a:rPr lang="pt-BR" sz="2000" b="1" dirty="0" err="1" smtClean="0"/>
                <a:t>socio-econômicos</a:t>
              </a:r>
              <a:endParaRPr lang="pt-BR" sz="2000" b="1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3707904" y="3356992"/>
              <a:ext cx="194421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 smtClean="0"/>
                <a:t>RINITE ALÉRGICA</a:t>
              </a:r>
              <a:endParaRPr lang="pt-BR" sz="3200" b="1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043608" y="4293096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/>
                <a:t>Vírus e bactérias</a:t>
              </a:r>
              <a:endParaRPr lang="pt-BR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FISIOPATOLOGIA</a:t>
            </a:r>
            <a:br>
              <a:rPr lang="pt-BR" smtClean="0"/>
            </a:br>
            <a:endParaRPr lang="pt-BR" dirty="0"/>
          </a:p>
        </p:txBody>
      </p:sp>
      <p:grpSp>
        <p:nvGrpSpPr>
          <p:cNvPr id="9" name="Grupo 8"/>
          <p:cNvGrpSpPr/>
          <p:nvPr/>
        </p:nvGrpSpPr>
        <p:grpSpPr>
          <a:xfrm>
            <a:off x="251520" y="2204864"/>
            <a:ext cx="7488832" cy="4248472"/>
            <a:chOff x="1174630" y="2130749"/>
            <a:chExt cx="7645842" cy="4538611"/>
          </a:xfrm>
        </p:grpSpPr>
        <p:pic>
          <p:nvPicPr>
            <p:cNvPr id="1026" name="Picture 2" descr="H:\RINITE_ASMA\1-s2.0-S014067361160130X-gr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74630" y="2130749"/>
              <a:ext cx="6709738" cy="4538611"/>
            </a:xfrm>
            <a:prstGeom prst="rect">
              <a:avLst/>
            </a:prstGeom>
            <a:noFill/>
          </p:spPr>
        </p:pic>
        <p:sp>
          <p:nvSpPr>
            <p:cNvPr id="3" name="Seta para a esquerda 2"/>
            <p:cNvSpPr/>
            <p:nvPr/>
          </p:nvSpPr>
          <p:spPr>
            <a:xfrm>
              <a:off x="6732240" y="5157192"/>
              <a:ext cx="792088" cy="432048"/>
            </a:xfrm>
            <a:prstGeom prst="lef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Seta para a esquerda 3"/>
            <p:cNvSpPr/>
            <p:nvPr/>
          </p:nvSpPr>
          <p:spPr>
            <a:xfrm>
              <a:off x="8100392" y="3429000"/>
              <a:ext cx="720080" cy="432048"/>
            </a:xfrm>
            <a:prstGeom prst="leftArrow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417240" y="112474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000" b="1" dirty="0" smtClean="0">
                <a:solidFill>
                  <a:srgbClr val="C00000"/>
                </a:solidFill>
              </a:rPr>
              <a:t>Células inflamatórias</a:t>
            </a:r>
            <a:r>
              <a:rPr lang="pt-BR" sz="2000" dirty="0" smtClean="0"/>
              <a:t>:</a:t>
            </a:r>
          </a:p>
          <a:p>
            <a:pPr>
              <a:buNone/>
            </a:pPr>
            <a:r>
              <a:rPr lang="pt-BR" sz="2000" dirty="0" err="1" smtClean="0"/>
              <a:t>mastócitos</a:t>
            </a:r>
            <a:r>
              <a:rPr lang="pt-BR" sz="2000" dirty="0" smtClean="0"/>
              <a:t>, basófilos, linfócitos B e T – células Th2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83968" y="1169457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000" b="1" dirty="0" smtClean="0">
                <a:solidFill>
                  <a:srgbClr val="C00000"/>
                </a:solidFill>
              </a:rPr>
              <a:t>Mediadores:</a:t>
            </a:r>
          </a:p>
          <a:p>
            <a:pPr>
              <a:buNone/>
            </a:pPr>
            <a:r>
              <a:rPr lang="pt-BR" sz="2000" dirty="0" err="1" smtClean="0"/>
              <a:t>Cys-LT</a:t>
            </a:r>
            <a:r>
              <a:rPr lang="pt-BR" sz="2000" dirty="0" smtClean="0"/>
              <a:t>, histamina</a:t>
            </a:r>
          </a:p>
          <a:p>
            <a:pPr>
              <a:buNone/>
            </a:pPr>
            <a:r>
              <a:rPr lang="pt-BR" sz="2000" dirty="0" err="1" smtClean="0"/>
              <a:t>citocinas</a:t>
            </a:r>
            <a:r>
              <a:rPr lang="pt-BR" sz="2000" dirty="0" smtClean="0"/>
              <a:t> IL-4, IL-13, IL-18</a:t>
            </a:r>
          </a:p>
          <a:p>
            <a:pPr>
              <a:buNone/>
            </a:pPr>
            <a:r>
              <a:rPr lang="pt-BR" sz="2000" dirty="0" smtClean="0"/>
              <a:t>Mediadores neurogênicos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457508"/>
            <a:ext cx="70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obape_pp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FISIOPATOLOGIA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Inflamação alérgica</a:t>
            </a:r>
          </a:p>
          <a:p>
            <a:endParaRPr lang="pt-BR" dirty="0" smtClean="0"/>
          </a:p>
          <a:p>
            <a:r>
              <a:rPr lang="pt-BR" dirty="0" smtClean="0"/>
              <a:t>Mecanismo </a:t>
            </a:r>
            <a:r>
              <a:rPr lang="pt-BR" dirty="0" err="1" smtClean="0"/>
              <a:t>IgE-dependente</a:t>
            </a:r>
            <a:endParaRPr lang="pt-BR" dirty="0" smtClean="0"/>
          </a:p>
          <a:p>
            <a:r>
              <a:rPr lang="pt-BR" dirty="0" smtClean="0"/>
              <a:t>Mecanismo não </a:t>
            </a:r>
            <a:r>
              <a:rPr lang="pt-BR" dirty="0" err="1" smtClean="0"/>
              <a:t>IgE-dependente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C0504D"/>
                </a:solidFill>
              </a:rPr>
              <a:t>Remodelamento</a:t>
            </a:r>
            <a:endParaRPr lang="pt-BR" dirty="0">
              <a:solidFill>
                <a:srgbClr val="C0504D"/>
              </a:solidFill>
            </a:endParaRPr>
          </a:p>
        </p:txBody>
      </p:sp>
      <p:pic>
        <p:nvPicPr>
          <p:cNvPr id="4098" name="Picture 2" descr="http://ars.els-cdn.com/content/image/1-s2.0-S0165614712000302-gr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7336" y="3429000"/>
            <a:ext cx="5976664" cy="3429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ba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sobape.thmx</Template>
  <TotalTime>1975</TotalTime>
  <Words>1248</Words>
  <Application>Microsoft Macintosh PowerPoint</Application>
  <PresentationFormat>On-screen Show (4:3)</PresentationFormat>
  <Paragraphs>215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sobape</vt:lpstr>
      <vt:lpstr>TRATAR RINITE PARA CONTROLAR A ASMA</vt:lpstr>
      <vt:lpstr>RINITE ALÉRGICA</vt:lpstr>
      <vt:lpstr>EPIDEMIOLOGIA</vt:lpstr>
      <vt:lpstr>INICIATIVA  ARIA</vt:lpstr>
      <vt:lpstr>Slide 5</vt:lpstr>
      <vt:lpstr>Lack of control of severe asthma is associated with co-existence of moderate-to-severe rhinitis</vt:lpstr>
      <vt:lpstr>FATORES DE RISCO</vt:lpstr>
      <vt:lpstr>FISIOPATOLOGIA </vt:lpstr>
      <vt:lpstr>FISIOPATOLOGIA</vt:lpstr>
      <vt:lpstr>QUADRO CLÍNICO</vt:lpstr>
      <vt:lpstr>QUADRO CLÍNICO</vt:lpstr>
      <vt:lpstr>DIAGNÓSTICO DIFERENCIAL</vt:lpstr>
      <vt:lpstr>DIAGNÓSTICO NA RINITE</vt:lpstr>
      <vt:lpstr>CLASSIFICAÇÃO</vt:lpstr>
      <vt:lpstr>RINITE ALÉRGICA NA CRIANÇA</vt:lpstr>
      <vt:lpstr>TRATAMENTO</vt:lpstr>
      <vt:lpstr>TRATAMENTO</vt:lpstr>
      <vt:lpstr>Slide 18</vt:lpstr>
      <vt:lpstr>Slide 19</vt:lpstr>
      <vt:lpstr>A control model to evaluate phamacortherapy for allergic rhinitis in children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Tratar rinite para melhorar a asma</dc:title>
  <dc:creator>Your User Name</dc:creator>
  <cp:lastModifiedBy>Carolina Carvalho Araujo</cp:lastModifiedBy>
  <cp:revision>148</cp:revision>
  <dcterms:created xsi:type="dcterms:W3CDTF">2014-04-03T20:54:21Z</dcterms:created>
  <dcterms:modified xsi:type="dcterms:W3CDTF">2014-04-03T20:54:24Z</dcterms:modified>
</cp:coreProperties>
</file>